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21" r:id="rId3"/>
    <p:sldId id="322" r:id="rId4"/>
    <p:sldId id="323" r:id="rId5"/>
    <p:sldId id="307" r:id="rId6"/>
    <p:sldId id="259" r:id="rId7"/>
    <p:sldId id="309" r:id="rId8"/>
    <p:sldId id="308" r:id="rId9"/>
    <p:sldId id="310" r:id="rId10"/>
    <p:sldId id="311" r:id="rId11"/>
    <p:sldId id="312" r:id="rId12"/>
    <p:sldId id="313" r:id="rId13"/>
    <p:sldId id="314" r:id="rId14"/>
    <p:sldId id="315" r:id="rId15"/>
    <p:sldId id="316" r:id="rId16"/>
    <p:sldId id="317" r:id="rId17"/>
    <p:sldId id="318" r:id="rId18"/>
    <p:sldId id="319" r:id="rId19"/>
    <p:sldId id="32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61821" autoAdjust="0"/>
  </p:normalViewPr>
  <p:slideViewPr>
    <p:cSldViewPr>
      <p:cViewPr>
        <p:scale>
          <a:sx n="61" d="100"/>
          <a:sy n="61" d="100"/>
        </p:scale>
        <p:origin x="-558" y="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1F9F6-B4B3-4771-B21C-30B86BD5C884}" type="datetimeFigureOut">
              <a:rPr lang="en-US" smtClean="0"/>
              <a:t>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C5EEC5-9F35-48E3-82A2-CA8DE1663B55}" type="slidenum">
              <a:rPr lang="en-US" smtClean="0"/>
              <a:t>‹#›</a:t>
            </a:fld>
            <a:endParaRPr lang="en-US"/>
          </a:p>
        </p:txBody>
      </p:sp>
    </p:spTree>
    <p:extLst>
      <p:ext uri="{BB962C8B-B14F-4D97-AF65-F5344CB8AC3E}">
        <p14:creationId xmlns:p14="http://schemas.microsoft.com/office/powerpoint/2010/main" val="388547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(Introduction)</a:t>
            </a:r>
          </a:p>
          <a:p>
            <a:r>
              <a:rPr lang="en-US" dirty="0" smtClean="0"/>
              <a:t>The most fundamental goal of every correctional facility is to maintain a safe and secure environment for inmates, staff, and visitors.  Effectively managing inmate behavior is critical to achieving this goal.  In the absence of management of inmate behavior problems such as violence, vandalism, and lack of sanitation become a common problem.  Problems that often times can lead to costly litigation, staff and inmate deaths, facility riots and fires, and escapes.  </a:t>
            </a:r>
          </a:p>
          <a:p>
            <a:r>
              <a:rPr lang="en-US" dirty="0" smtClean="0"/>
              <a:t>Ample evidence shows that control of the correctional facility can be established through effective supervision of inmate behavior. </a:t>
            </a:r>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1</a:t>
            </a:fld>
            <a:endParaRPr lang="en-US"/>
          </a:p>
        </p:txBody>
      </p:sp>
    </p:spTree>
    <p:extLst>
      <p:ext uri="{BB962C8B-B14F-4D97-AF65-F5344CB8AC3E}">
        <p14:creationId xmlns:p14="http://schemas.microsoft.com/office/powerpoint/2010/main" val="30935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(PO #D)</a:t>
            </a:r>
          </a:p>
          <a:p>
            <a:endParaRPr lang="en-US" sz="1600" b="1" dirty="0" smtClean="0"/>
          </a:p>
          <a:p>
            <a:r>
              <a:rPr lang="en-US" sz="1600" b="1" dirty="0" smtClean="0"/>
              <a:t>Intro. To This Slide:</a:t>
            </a:r>
          </a:p>
          <a:p>
            <a:pPr marL="0" marR="0">
              <a:spcBef>
                <a:spcPts val="1000"/>
              </a:spcBef>
              <a:spcAft>
                <a:spcPts val="0"/>
              </a:spcAft>
            </a:pPr>
            <a:r>
              <a:rPr lang="en-US" sz="1600" dirty="0" smtClean="0">
                <a:effectLst/>
                <a:latin typeface="Tahoma"/>
                <a:ea typeface="Times New Roman"/>
                <a:cs typeface="Times New Roman"/>
              </a:rPr>
              <a:t>Correctional officers need specific personality traits to supervise inmates on a daily basis. These include being able to meet and interact with numerous personality types, possessing strong persuasive qualities and demonstrating problem-solving ability, especially in an emergency. </a:t>
            </a:r>
            <a:endParaRPr lang="en-US" sz="1100" dirty="0" smtClean="0">
              <a:effectLst/>
              <a:latin typeface="Tahoma"/>
              <a:ea typeface="Times New Roman"/>
              <a:cs typeface="Times New Roman"/>
            </a:endParaRPr>
          </a:p>
          <a:p>
            <a:pPr marL="0" marR="0">
              <a:spcBef>
                <a:spcPts val="1000"/>
              </a:spcBef>
              <a:spcAft>
                <a:spcPts val="0"/>
              </a:spcAft>
            </a:pPr>
            <a:r>
              <a:rPr lang="en-US" sz="1600" dirty="0" smtClean="0">
                <a:effectLst/>
                <a:latin typeface="Tahoma"/>
                <a:ea typeface="Times New Roman"/>
                <a:cs typeface="Times New Roman"/>
              </a:rPr>
              <a:t>A successful correctional officer is a strong leader who exhibits cultural awareness, sensitivity and empathy for others. Other desirable qualities include organizational and planning skills, flexibility, resourcefulness and maturity.</a:t>
            </a:r>
            <a:endParaRPr lang="en-US" sz="1100" dirty="0" smtClean="0">
              <a:effectLst/>
              <a:latin typeface="Tahoma"/>
              <a:ea typeface="Times New Roman"/>
              <a:cs typeface="Times New Roman"/>
            </a:endParaRPr>
          </a:p>
          <a:p>
            <a:r>
              <a:rPr lang="en-US" sz="1600" dirty="0" smtClean="0">
                <a:effectLst/>
                <a:latin typeface="Tahoma"/>
                <a:ea typeface="Times New Roman"/>
                <a:cs typeface="Times New Roman"/>
              </a:rPr>
              <a:t>On the other hand, there are also undesirable traits of inmate supervision. </a:t>
            </a:r>
            <a:endParaRPr lang="en-US" sz="1600" b="1" dirty="0"/>
          </a:p>
        </p:txBody>
      </p:sp>
      <p:sp>
        <p:nvSpPr>
          <p:cNvPr id="4" name="Slide Number Placeholder 3"/>
          <p:cNvSpPr>
            <a:spLocks noGrp="1"/>
          </p:cNvSpPr>
          <p:nvPr>
            <p:ph type="sldNum" sz="quarter" idx="10"/>
          </p:nvPr>
        </p:nvSpPr>
        <p:spPr/>
        <p:txBody>
          <a:bodyPr/>
          <a:lstStyle/>
          <a:p>
            <a:fld id="{6BC5EEC5-9F35-48E3-82A2-CA8DE1663B55}" type="slidenum">
              <a:rPr lang="en-US" smtClean="0"/>
              <a:t>16</a:t>
            </a:fld>
            <a:endParaRPr lang="en-US"/>
          </a:p>
        </p:txBody>
      </p:sp>
    </p:spTree>
    <p:extLst>
      <p:ext uri="{BB962C8B-B14F-4D97-AF65-F5344CB8AC3E}">
        <p14:creationId xmlns:p14="http://schemas.microsoft.com/office/powerpoint/2010/main" val="3159625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1000"/>
              </a:spcBef>
              <a:spcAft>
                <a:spcPts val="0"/>
              </a:spcAft>
            </a:pPr>
            <a:r>
              <a:rPr lang="en-US" sz="1400" b="1" dirty="0" smtClean="0">
                <a:effectLst/>
                <a:latin typeface="Tahoma"/>
                <a:ea typeface="Times New Roman"/>
                <a:cs typeface="Times New Roman"/>
              </a:rPr>
              <a:t>Learning Activities/Decision Based Learning</a:t>
            </a:r>
            <a:endParaRPr lang="en-US" sz="1000" dirty="0" smtClean="0">
              <a:effectLst/>
              <a:latin typeface="Tahoma"/>
              <a:ea typeface="Times New Roman"/>
              <a:cs typeface="Times New Roman"/>
            </a:endParaRPr>
          </a:p>
          <a:p>
            <a:pPr marL="0" marR="0">
              <a:spcBef>
                <a:spcPts val="1000"/>
              </a:spcBef>
              <a:spcAft>
                <a:spcPts val="0"/>
              </a:spcAft>
            </a:pPr>
            <a:r>
              <a:rPr lang="en-US" sz="1200" dirty="0" smtClean="0">
                <a:effectLst/>
                <a:latin typeface="Tahoma"/>
                <a:ea typeface="Times New Roman"/>
                <a:cs typeface="Times New Roman"/>
              </a:rPr>
              <a:t>Discuss the problems Deputies will have with inmates if they display any of these four traits when trying to supervise inmates.  Give examples.</a:t>
            </a:r>
            <a:endParaRPr lang="en-US" sz="1000" dirty="0" smtClean="0">
              <a:effectLst/>
              <a:latin typeface="Tahoma"/>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19</a:t>
            </a:fld>
            <a:endParaRPr lang="en-US"/>
          </a:p>
        </p:txBody>
      </p:sp>
    </p:spTree>
    <p:extLst>
      <p:ext uri="{BB962C8B-B14F-4D97-AF65-F5344CB8AC3E}">
        <p14:creationId xmlns:p14="http://schemas.microsoft.com/office/powerpoint/2010/main" val="335923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256032" algn="l" defTabSz="914400" rtl="0" eaLnBrk="1" fontAlgn="auto" latinLnBrk="0" hangingPunct="1">
              <a:lnSpc>
                <a:spcPct val="100000"/>
              </a:lnSpc>
              <a:spcBef>
                <a:spcPts val="1000"/>
              </a:spcBef>
              <a:spcAft>
                <a:spcPts val="0"/>
              </a:spcAft>
              <a:buClr>
                <a:srgbClr val="2DA2BF"/>
              </a:buClr>
              <a:buSzPct val="68000"/>
              <a:buFont typeface="Wingdings 3"/>
              <a:buChar char=""/>
              <a:tabLst/>
              <a:defRPr/>
            </a:pPr>
            <a:r>
              <a:rPr kumimoji="0" lang="en-US" sz="2800" b="0" i="0" u="none" strike="noStrike" kern="1200" cap="none" spc="0" normalizeH="0" baseline="0" noProof="0" dirty="0" smtClean="0">
                <a:ln>
                  <a:noFill/>
                </a:ln>
                <a:solidFill>
                  <a:prstClr val="black"/>
                </a:solidFill>
                <a:effectLst/>
                <a:uLnTx/>
                <a:uFillTx/>
                <a:latin typeface="Tahoma"/>
                <a:ea typeface="Times New Roman"/>
                <a:cs typeface="Times New Roman"/>
              </a:rPr>
              <a:t>W. Raymond Nelson, who at the time was chief of the Jails Division at the National Institute of Corrections, is credited with introducing </a:t>
            </a:r>
            <a:r>
              <a:rPr kumimoji="0" lang="en-US" sz="2800" b="0" i="0" u="none" strike="noStrike" kern="1200" cap="none" spc="0" normalizeH="0" baseline="0" noProof="0" dirty="0" err="1" smtClean="0">
                <a:ln>
                  <a:noFill/>
                </a:ln>
                <a:solidFill>
                  <a:prstClr val="black"/>
                </a:solidFill>
                <a:effectLst/>
                <a:uLnTx/>
                <a:uFillTx/>
                <a:latin typeface="Tahoma"/>
                <a:ea typeface="Times New Roman"/>
                <a:cs typeface="Times New Roman"/>
              </a:rPr>
              <a:t>podular</a:t>
            </a:r>
            <a:r>
              <a:rPr kumimoji="0" lang="en-US" sz="2800" b="0" i="0" u="none" strike="noStrike" kern="1200" cap="none" spc="0" normalizeH="0" baseline="0" noProof="0" dirty="0" smtClean="0">
                <a:ln>
                  <a:noFill/>
                </a:ln>
                <a:solidFill>
                  <a:prstClr val="black"/>
                </a:solidFill>
                <a:effectLst/>
                <a:uLnTx/>
                <a:uFillTx/>
                <a:latin typeface="Tahoma"/>
                <a:ea typeface="Times New Roman"/>
                <a:cs typeface="Times New Roman"/>
              </a:rPr>
              <a:t> direct supervision to jails.  His work was later supported and furthered by Michael A. O’Toole who was Nelsons successor in the chief position for NIC.</a:t>
            </a:r>
            <a:endParaRPr kumimoji="0" lang="en-US" sz="1800" b="0" i="0" u="none" strike="noStrike" kern="1200" cap="none" spc="0" normalizeH="0" baseline="0" noProof="0" dirty="0" smtClean="0">
              <a:ln>
                <a:noFill/>
              </a:ln>
              <a:solidFill>
                <a:prstClr val="black"/>
              </a:solidFill>
              <a:effectLst/>
              <a:uLnTx/>
              <a:uFillTx/>
              <a:latin typeface="Tahoma"/>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5</a:t>
            </a:fld>
            <a:endParaRPr lang="en-US"/>
          </a:p>
        </p:txBody>
      </p:sp>
    </p:spTree>
    <p:extLst>
      <p:ext uri="{BB962C8B-B14F-4D97-AF65-F5344CB8AC3E}">
        <p14:creationId xmlns:p14="http://schemas.microsoft.com/office/powerpoint/2010/main" val="136887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smtClean="0">
                <a:solidFill>
                  <a:srgbClr val="000000"/>
                </a:solidFill>
                <a:latin typeface="UEIEN Y+ Times"/>
              </a:rPr>
              <a:t>(PO A) - Identify the importance of an Inmate Behavior Management Plan</a:t>
            </a:r>
          </a:p>
          <a:p>
            <a:endParaRPr lang="en-US" sz="1200" b="0" i="0" u="none" strike="noStrike" baseline="0" dirty="0" smtClean="0">
              <a:solidFill>
                <a:srgbClr val="000000"/>
              </a:solidFill>
              <a:latin typeface="UEIEN Y+ Times"/>
            </a:endParaRPr>
          </a:p>
          <a:p>
            <a:r>
              <a:rPr lang="en-US" sz="1200" b="0" i="0" u="none" strike="noStrike" baseline="0" dirty="0" smtClean="0">
                <a:solidFill>
                  <a:srgbClr val="000000"/>
                </a:solidFill>
                <a:latin typeface="UEIEN Y+ Times"/>
              </a:rPr>
              <a:t>These elements, once established, function as an ongoing, integrated process designed to generate positive inmate behavior—that is, behavior that complies with the staff’s expectations of what is acceptable. Implementing these elements puts control of the facility in the hands of the staff instead of the inmates. </a:t>
            </a:r>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6</a:t>
            </a:fld>
            <a:endParaRPr lang="en-US"/>
          </a:p>
        </p:txBody>
      </p:sp>
    </p:spTree>
    <p:extLst>
      <p:ext uri="{BB962C8B-B14F-4D97-AF65-F5344CB8AC3E}">
        <p14:creationId xmlns:p14="http://schemas.microsoft.com/office/powerpoint/2010/main" val="105290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 B)</a:t>
            </a:r>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9</a:t>
            </a:fld>
            <a:endParaRPr lang="en-US"/>
          </a:p>
        </p:txBody>
      </p:sp>
    </p:spTree>
    <p:extLst>
      <p:ext uri="{BB962C8B-B14F-4D97-AF65-F5344CB8AC3E}">
        <p14:creationId xmlns:p14="http://schemas.microsoft.com/office/powerpoint/2010/main" val="188335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1000"/>
              </a:spcBef>
              <a:spcAft>
                <a:spcPts val="0"/>
              </a:spcAft>
            </a:pPr>
            <a:r>
              <a:rPr lang="en-US" sz="1200" dirty="0" smtClean="0">
                <a:effectLst/>
                <a:latin typeface="Tahoma"/>
                <a:ea typeface="Times New Roman"/>
                <a:cs typeface="Times New Roman"/>
              </a:rPr>
              <a:t>This also supports a system of behavior modification providing incentives for the inmate to address these needs and to promote positive behavior, consistent with the direct supervision philosophy.</a:t>
            </a:r>
            <a:endParaRPr lang="en-US" sz="1000" dirty="0" smtClean="0">
              <a:effectLst/>
              <a:latin typeface="Tahoma"/>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10</a:t>
            </a:fld>
            <a:endParaRPr lang="en-US"/>
          </a:p>
        </p:txBody>
      </p:sp>
    </p:spTree>
    <p:extLst>
      <p:ext uri="{BB962C8B-B14F-4D97-AF65-F5344CB8AC3E}">
        <p14:creationId xmlns:p14="http://schemas.microsoft.com/office/powerpoint/2010/main" val="1495992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Tahoma"/>
                <a:ea typeface="Times New Roman"/>
                <a:cs typeface="Times New Roman"/>
              </a:rPr>
              <a:t>Obviously, factors such as the offenses for which they are incarcerated may limit the security level an inmate may achieve. </a:t>
            </a:r>
          </a:p>
          <a:p>
            <a:pPr marL="0" marR="0">
              <a:spcBef>
                <a:spcPts val="1000"/>
              </a:spcBef>
              <a:spcAft>
                <a:spcPts val="0"/>
              </a:spcAft>
            </a:pPr>
            <a:r>
              <a:rPr lang="en-US" sz="1200" dirty="0" smtClean="0">
                <a:effectLst/>
                <a:latin typeface="Tahoma"/>
                <a:ea typeface="Times New Roman"/>
                <a:cs typeface="Times New Roman"/>
              </a:rPr>
              <a:t>Regardless of the supervision model used, the principle of security, fairness and consistency is very important, and provides a base from which inmate management decisions are made.</a:t>
            </a:r>
            <a:endParaRPr lang="en-US" sz="1000" dirty="0" smtClean="0">
              <a:effectLst/>
              <a:latin typeface="Tahoma"/>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11</a:t>
            </a:fld>
            <a:endParaRPr lang="en-US"/>
          </a:p>
        </p:txBody>
      </p:sp>
    </p:spTree>
    <p:extLst>
      <p:ext uri="{BB962C8B-B14F-4D97-AF65-F5344CB8AC3E}">
        <p14:creationId xmlns:p14="http://schemas.microsoft.com/office/powerpoint/2010/main" val="1063508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(PO #C)</a:t>
            </a:r>
          </a:p>
          <a:p>
            <a:endParaRPr lang="en-US" sz="1400" b="1" dirty="0" smtClean="0"/>
          </a:p>
          <a:p>
            <a:r>
              <a:rPr lang="en-US" sz="1400" b="1" dirty="0" smtClean="0"/>
              <a:t>Intro. To This Slide:</a:t>
            </a:r>
          </a:p>
          <a:p>
            <a:pPr marL="0" marR="0">
              <a:spcBef>
                <a:spcPts val="1000"/>
              </a:spcBef>
              <a:spcAft>
                <a:spcPts val="0"/>
              </a:spcAft>
            </a:pPr>
            <a:r>
              <a:rPr lang="en-US" sz="1400" dirty="0" smtClean="0">
                <a:effectLst/>
                <a:latin typeface="Tahoma"/>
                <a:ea typeface="Times New Roman"/>
                <a:cs typeface="Times New Roman"/>
              </a:rPr>
              <a:t>Those who have worked in a correctional setting accept without question that an inmate disciplinary process is essential.  Those who are new to corrections may wonder why it is necessary to have additional discipline when these persons are already locked away from society.  What are correctional staff trying to achieve with their disciplinary procedures?  Moreover, are those goals clear, and do their actions in disciplining bring them closer to those goals?</a:t>
            </a:r>
            <a:endParaRPr lang="en-US" sz="1050" dirty="0" smtClean="0">
              <a:effectLst/>
              <a:latin typeface="Tahoma"/>
              <a:ea typeface="Times New Roman"/>
              <a:cs typeface="Times New Roman"/>
            </a:endParaRPr>
          </a:p>
          <a:p>
            <a:endParaRPr lang="en-US" sz="1400" b="0" dirty="0"/>
          </a:p>
        </p:txBody>
      </p:sp>
      <p:sp>
        <p:nvSpPr>
          <p:cNvPr id="4" name="Slide Number Placeholder 3"/>
          <p:cNvSpPr>
            <a:spLocks noGrp="1"/>
          </p:cNvSpPr>
          <p:nvPr>
            <p:ph type="sldNum" sz="quarter" idx="10"/>
          </p:nvPr>
        </p:nvSpPr>
        <p:spPr/>
        <p:txBody>
          <a:bodyPr/>
          <a:lstStyle/>
          <a:p>
            <a:fld id="{6BC5EEC5-9F35-48E3-82A2-CA8DE1663B55}" type="slidenum">
              <a:rPr lang="en-US" smtClean="0"/>
              <a:t>12</a:t>
            </a:fld>
            <a:endParaRPr lang="en-US"/>
          </a:p>
        </p:txBody>
      </p:sp>
    </p:spTree>
    <p:extLst>
      <p:ext uri="{BB962C8B-B14F-4D97-AF65-F5344CB8AC3E}">
        <p14:creationId xmlns:p14="http://schemas.microsoft.com/office/powerpoint/2010/main" val="3439216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Intro.</a:t>
            </a:r>
            <a:r>
              <a:rPr lang="en-US" sz="1600" b="1" baseline="0" dirty="0" smtClean="0"/>
              <a:t> To This Slide:</a:t>
            </a:r>
          </a:p>
          <a:p>
            <a:endParaRPr lang="en-US" sz="1600" b="1" baseline="0" dirty="0" smtClean="0"/>
          </a:p>
          <a:p>
            <a:pPr marL="0" marR="0">
              <a:spcBef>
                <a:spcPts val="1000"/>
              </a:spcBef>
              <a:spcAft>
                <a:spcPts val="0"/>
              </a:spcAft>
            </a:pPr>
            <a:r>
              <a:rPr lang="en-US" sz="1600" dirty="0" smtClean="0">
                <a:effectLst/>
                <a:latin typeface="Tahoma"/>
                <a:ea typeface="Times New Roman"/>
                <a:cs typeface="Times New Roman"/>
              </a:rPr>
              <a:t>Society has adopted rules of behavior for its own protection and well-being.  These rules are called criminal laws.  They are enforced by law enforcement officers.  From the patrols and investigators, through prosecutions and criminal trials, into the correctional facilities that carry out the sentencing orders of the courts, the criminal justice system attempts to achieve the same kinds of goals that the inmate disciplinary system does within institutions: making behavior conform to accepted norms, protecting the safety and property of all, and instilling respect for authority.</a:t>
            </a:r>
            <a:endParaRPr lang="en-US" sz="1100" dirty="0" smtClean="0">
              <a:effectLst/>
              <a:latin typeface="Tahoma"/>
              <a:ea typeface="Times New Roman"/>
              <a:cs typeface="Times New Roman"/>
            </a:endParaRPr>
          </a:p>
          <a:p>
            <a:pPr marL="0" marR="0">
              <a:spcBef>
                <a:spcPts val="1000"/>
              </a:spcBef>
              <a:spcAft>
                <a:spcPts val="0"/>
              </a:spcAft>
            </a:pPr>
            <a:r>
              <a:rPr lang="en-US" sz="1600" dirty="0" smtClean="0">
                <a:effectLst/>
                <a:latin typeface="Tahoma"/>
                <a:ea typeface="Times New Roman"/>
                <a:cs typeface="Times New Roman"/>
              </a:rPr>
              <a:t>Movement of inmates—and the large variety of workplaces, programs, and activities in which inmates are involved—also increase the need for inmate discipline policies.  Most inmates appreciate the opportunity to join various activities, and they adjust to the requirements of living in a correctional environment.  to assist those inmates in their good adjustment to correction life and to assist correctional staff in their primary mission of maintaining a secure an safe institution, it is necessary to use corrective discipline on those who break the rules.  For those reasons, inmate disciplinary procedures are necessary.  </a:t>
            </a:r>
            <a:endParaRPr lang="en-US" sz="1100" dirty="0" smtClean="0">
              <a:effectLst/>
              <a:latin typeface="Tahoma"/>
              <a:ea typeface="Times New Roman"/>
              <a:cs typeface="Times New Roman"/>
            </a:endParaRPr>
          </a:p>
          <a:p>
            <a:endParaRPr lang="en-US" sz="1600" b="1" dirty="0"/>
          </a:p>
        </p:txBody>
      </p:sp>
      <p:sp>
        <p:nvSpPr>
          <p:cNvPr id="4" name="Slide Number Placeholder 3"/>
          <p:cNvSpPr>
            <a:spLocks noGrp="1"/>
          </p:cNvSpPr>
          <p:nvPr>
            <p:ph type="sldNum" sz="quarter" idx="10"/>
          </p:nvPr>
        </p:nvSpPr>
        <p:spPr/>
        <p:txBody>
          <a:bodyPr/>
          <a:lstStyle/>
          <a:p>
            <a:fld id="{6BC5EEC5-9F35-48E3-82A2-CA8DE1663B55}" type="slidenum">
              <a:rPr lang="en-US" smtClean="0"/>
              <a:t>13</a:t>
            </a:fld>
            <a:endParaRPr lang="en-US"/>
          </a:p>
        </p:txBody>
      </p:sp>
    </p:spTree>
    <p:extLst>
      <p:ext uri="{BB962C8B-B14F-4D97-AF65-F5344CB8AC3E}">
        <p14:creationId xmlns:p14="http://schemas.microsoft.com/office/powerpoint/2010/main" val="2934667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1000"/>
              </a:spcBef>
              <a:spcAft>
                <a:spcPts val="0"/>
              </a:spcAft>
            </a:pPr>
            <a:r>
              <a:rPr lang="en-US" sz="1200" b="1" dirty="0" smtClean="0">
                <a:effectLst/>
                <a:latin typeface="Tahoma"/>
                <a:ea typeface="Times New Roman"/>
                <a:cs typeface="Times New Roman"/>
              </a:rPr>
              <a:t>NOTE</a:t>
            </a:r>
            <a:r>
              <a:rPr lang="en-US" sz="1200" dirty="0" smtClean="0">
                <a:effectLst/>
                <a:latin typeface="Tahoma"/>
                <a:ea typeface="Times New Roman"/>
                <a:cs typeface="Times New Roman"/>
              </a:rPr>
              <a:t>: It is extremely important to have an inmate discipline program that is supported by written policies and specifies precise procedures.  These procedures must be applied by staff who understand the importance of the disciplinary program and its procedural requirements.  It is also important to apply the policy consistently to engender respect for the rules among staff and inmates.</a:t>
            </a:r>
            <a:endParaRPr lang="en-US" sz="1000" dirty="0" smtClean="0">
              <a:effectLst/>
              <a:latin typeface="Tahoma"/>
              <a:ea typeface="Times New Roman"/>
              <a:cs typeface="Times New Roman"/>
            </a:endParaRPr>
          </a:p>
          <a:p>
            <a:endParaRPr lang="en-US" dirty="0" smtClean="0"/>
          </a:p>
          <a:p>
            <a:pPr marL="0" marR="0">
              <a:spcBef>
                <a:spcPts val="1000"/>
              </a:spcBef>
              <a:spcAft>
                <a:spcPts val="0"/>
              </a:spcAft>
            </a:pPr>
            <a:r>
              <a:rPr lang="en-US" sz="1200" b="1" dirty="0" smtClean="0">
                <a:effectLst/>
                <a:latin typeface="Tahoma"/>
                <a:ea typeface="Times New Roman"/>
                <a:cs typeface="Times New Roman"/>
              </a:rPr>
              <a:t>Learning Activities/Decision Based Learning</a:t>
            </a:r>
            <a:endParaRPr lang="en-US" sz="900" dirty="0" smtClean="0">
              <a:effectLst/>
              <a:latin typeface="Tahoma"/>
              <a:ea typeface="Times New Roman"/>
              <a:cs typeface="Times New Roman"/>
            </a:endParaRPr>
          </a:p>
          <a:p>
            <a:pPr marL="0" marR="0">
              <a:spcBef>
                <a:spcPts val="1000"/>
              </a:spcBef>
              <a:spcAft>
                <a:spcPts val="0"/>
              </a:spcAft>
            </a:pPr>
            <a:r>
              <a:rPr lang="en-US" sz="1200" dirty="0" smtClean="0">
                <a:effectLst/>
                <a:latin typeface="Tahoma"/>
                <a:ea typeface="Times New Roman"/>
                <a:cs typeface="Times New Roman"/>
              </a:rPr>
              <a:t>Discuss the following Supreme Court cases on inmate discipline.</a:t>
            </a:r>
            <a:endParaRPr lang="en-US" sz="1000" dirty="0" smtClean="0">
              <a:effectLst/>
              <a:latin typeface="Tahoma"/>
              <a:ea typeface="Times New Roman"/>
              <a:cs typeface="Times New Roman"/>
            </a:endParaRPr>
          </a:p>
          <a:p>
            <a:pPr marL="742950" marR="0" lvl="1" indent="-285750">
              <a:spcBef>
                <a:spcPts val="1000"/>
              </a:spcBef>
              <a:spcAft>
                <a:spcPts val="0"/>
              </a:spcAft>
              <a:buFont typeface="Symbol"/>
              <a:buChar char=""/>
            </a:pPr>
            <a:r>
              <a:rPr lang="en-US" sz="1200" dirty="0" smtClean="0">
                <a:effectLst/>
                <a:latin typeface="Tahoma"/>
                <a:ea typeface="Times New Roman"/>
                <a:cs typeface="Times New Roman"/>
              </a:rPr>
              <a:t>Wolff v. McDonnell (1974) – minimum due process standards for a disciplinary hearing</a:t>
            </a:r>
            <a:endParaRPr lang="en-US" sz="1000" dirty="0" smtClean="0">
              <a:effectLst/>
              <a:latin typeface="Tahoma"/>
              <a:ea typeface="Times New Roman"/>
              <a:cs typeface="Times New Roman"/>
            </a:endParaRPr>
          </a:p>
          <a:p>
            <a:pPr marL="742950" marR="0" lvl="1" indent="-285750">
              <a:spcBef>
                <a:spcPts val="1000"/>
              </a:spcBef>
              <a:spcAft>
                <a:spcPts val="0"/>
              </a:spcAft>
              <a:buFont typeface="Symbol"/>
              <a:buChar char=""/>
            </a:pPr>
            <a:r>
              <a:rPr lang="en-US" sz="1200" dirty="0" smtClean="0">
                <a:effectLst/>
                <a:latin typeface="Tahoma"/>
                <a:ea typeface="Times New Roman"/>
                <a:cs typeface="Times New Roman"/>
              </a:rPr>
              <a:t>Superintendent v. Hill (1985) – due process required only that there be “some evidence” to support the findings of the disciplinary board.</a:t>
            </a:r>
            <a:endParaRPr lang="en-US" sz="1000" dirty="0" smtClean="0">
              <a:effectLst/>
              <a:latin typeface="Tahoma"/>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BC5EEC5-9F35-48E3-82A2-CA8DE1663B55}" type="slidenum">
              <a:rPr lang="en-US" smtClean="0"/>
              <a:t>15</a:t>
            </a:fld>
            <a:endParaRPr lang="en-US"/>
          </a:p>
        </p:txBody>
      </p:sp>
    </p:spTree>
    <p:extLst>
      <p:ext uri="{BB962C8B-B14F-4D97-AF65-F5344CB8AC3E}">
        <p14:creationId xmlns:p14="http://schemas.microsoft.com/office/powerpoint/2010/main" val="2423342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D9843B9-F403-42FB-9E96-9362FAD0F0E1}" type="datetimeFigureOut">
              <a:rPr lang="en-US" smtClean="0"/>
              <a:t>1/3/2018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95B068-2890-4034-9A71-61C7E8F647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95B068-2890-4034-9A71-61C7E8F647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95B068-2890-4034-9A71-61C7E8F647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95B068-2890-4034-9A71-61C7E8F647D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95B068-2890-4034-9A71-61C7E8F647D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95B068-2890-4034-9A71-61C7E8F647D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95B068-2890-4034-9A71-61C7E8F647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95B068-2890-4034-9A71-61C7E8F647D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9843B9-F403-42FB-9E96-9362FAD0F0E1}" type="datetimeFigureOut">
              <a:rPr lang="en-US" smtClean="0"/>
              <a:t>1/3/2018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95B068-2890-4034-9A71-61C7E8F647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9843B9-F403-42FB-9E96-9362FAD0F0E1}" type="datetimeFigureOut">
              <a:rPr lang="en-US" smtClean="0"/>
              <a:t>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95B068-2890-4034-9A71-61C7E8F647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D9843B9-F403-42FB-9E96-9362FAD0F0E1}" type="datetimeFigureOut">
              <a:rPr lang="en-US" smtClean="0"/>
              <a:t>1/3/2018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95B068-2890-4034-9A71-61C7E8F647D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D9843B9-F403-42FB-9E96-9362FAD0F0E1}" type="datetimeFigureOut">
              <a:rPr lang="en-US" smtClean="0"/>
              <a:t>1/3/2018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95B068-2890-4034-9A71-61C7E8F647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829761"/>
          </a:xfrm>
        </p:spPr>
        <p:txBody>
          <a:bodyPr>
            <a:normAutofit fontScale="90000"/>
          </a:bodyPr>
          <a:lstStyle/>
          <a:p>
            <a:pPr algn="ctr"/>
            <a:r>
              <a:rPr lang="en-US" dirty="0" smtClean="0"/>
              <a:t>Supervision of offenders: The Key to a Safe and Secure Jail</a:t>
            </a:r>
            <a:endParaRPr lang="en-US" dirty="0"/>
          </a:p>
        </p:txBody>
      </p:sp>
      <p:sp>
        <p:nvSpPr>
          <p:cNvPr id="3" name="Subtitle 2"/>
          <p:cNvSpPr>
            <a:spLocks noGrp="1"/>
          </p:cNvSpPr>
          <p:nvPr>
            <p:ph type="subTitle" idx="1"/>
          </p:nvPr>
        </p:nvSpPr>
        <p:spPr/>
        <p:txBody>
          <a:bodyPr>
            <a:normAutofit/>
          </a:bodyPr>
          <a:lstStyle/>
          <a:p>
            <a:pPr algn="ctr"/>
            <a:r>
              <a:rPr lang="en-US" sz="4000" dirty="0" smtClean="0">
                <a:solidFill>
                  <a:srgbClr val="FF0000"/>
                </a:solidFill>
              </a:rPr>
              <a:t>Inmate Behavior Management</a:t>
            </a:r>
            <a:endParaRPr lang="en-US" sz="4000" dirty="0">
              <a:solidFill>
                <a:srgbClr val="FF0000"/>
              </a:solidFill>
            </a:endParaRPr>
          </a:p>
        </p:txBody>
      </p:sp>
    </p:spTree>
    <p:extLst>
      <p:ext uri="{BB962C8B-B14F-4D97-AF65-F5344CB8AC3E}">
        <p14:creationId xmlns:p14="http://schemas.microsoft.com/office/powerpoint/2010/main" val="3741377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800" dirty="0">
                <a:latin typeface="Tahoma"/>
                <a:ea typeface="Times New Roman"/>
                <a:cs typeface="Times New Roman"/>
              </a:rPr>
              <a:t>This provides reasoning to support the decision making process and eliminates arbitrary decisions. </a:t>
            </a:r>
            <a:endParaRPr lang="en-US" sz="2800" dirty="0" smtClean="0">
              <a:latin typeface="Tahoma"/>
              <a:ea typeface="Times New Roman"/>
              <a:cs typeface="Times New Roman"/>
            </a:endParaRPr>
          </a:p>
          <a:p>
            <a:r>
              <a:rPr lang="en-US" sz="2800" dirty="0" smtClean="0">
                <a:latin typeface="Tahoma"/>
                <a:ea typeface="Times New Roman"/>
                <a:cs typeface="Times New Roman"/>
              </a:rPr>
              <a:t>For </a:t>
            </a:r>
            <a:r>
              <a:rPr lang="en-US" sz="2800" dirty="0">
                <a:latin typeface="Tahoma"/>
                <a:ea typeface="Times New Roman"/>
                <a:cs typeface="Times New Roman"/>
              </a:rPr>
              <a:t>example, the various security level classifications should define and determine an appropriate range of eligibility for certain programs, privileges (e.g., day release or </a:t>
            </a:r>
            <a:r>
              <a:rPr lang="en-US" sz="2800" dirty="0" smtClean="0">
                <a:latin typeface="Tahoma"/>
                <a:ea typeface="Times New Roman"/>
                <a:cs typeface="Times New Roman"/>
              </a:rPr>
              <a:t>trustee </a:t>
            </a:r>
            <a:r>
              <a:rPr lang="en-US" sz="2800" dirty="0">
                <a:latin typeface="Tahoma"/>
                <a:ea typeface="Times New Roman"/>
                <a:cs typeface="Times New Roman"/>
              </a:rPr>
              <a:t>positions for minimum-security inmates, etc.). </a:t>
            </a:r>
            <a:endParaRPr lang="en-US" dirty="0"/>
          </a:p>
        </p:txBody>
      </p:sp>
      <p:sp>
        <p:nvSpPr>
          <p:cNvPr id="5" name="Title 4"/>
          <p:cNvSpPr>
            <a:spLocks noGrp="1"/>
          </p:cNvSpPr>
          <p:nvPr>
            <p:ph type="title"/>
          </p:nvPr>
        </p:nvSpPr>
        <p:spPr/>
        <p:txBody>
          <a:bodyPr>
            <a:normAutofit fontScale="90000"/>
          </a:bodyPr>
          <a:lstStyle/>
          <a:p>
            <a:pPr algn="ctr"/>
            <a:r>
              <a:rPr lang="en-US" sz="3700" dirty="0">
                <a:solidFill>
                  <a:srgbClr val="464646"/>
                </a:solidFill>
                <a:effectLst>
                  <a:outerShdw blurRad="38100" dist="38100" dir="2700000" algn="tl">
                    <a:srgbClr val="000000">
                      <a:alpha val="43137"/>
                    </a:srgbClr>
                  </a:outerShdw>
                </a:effectLst>
              </a:rPr>
              <a:t>Being Fair, Firm and Consistent with </a:t>
            </a:r>
            <a:r>
              <a:rPr lang="en-US" sz="3700" dirty="0" smtClean="0">
                <a:solidFill>
                  <a:srgbClr val="464646"/>
                </a:solidFill>
                <a:effectLst>
                  <a:outerShdw blurRad="38100" dist="38100" dir="2700000" algn="tl">
                    <a:srgbClr val="000000">
                      <a:alpha val="43137"/>
                    </a:srgbClr>
                  </a:outerShdw>
                </a:effectLst>
              </a:rPr>
              <a:t>Inmates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503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Tahoma"/>
                <a:ea typeface="Times New Roman"/>
                <a:cs typeface="Times New Roman"/>
              </a:rPr>
              <a:t>A necessary component for this application of classification is a regular periodic review of an inmate's current security level classification. </a:t>
            </a:r>
            <a:endParaRPr lang="en-US" sz="2800" dirty="0" smtClean="0">
              <a:latin typeface="Tahoma"/>
              <a:ea typeface="Times New Roman"/>
              <a:cs typeface="Times New Roman"/>
            </a:endParaRPr>
          </a:p>
          <a:p>
            <a:r>
              <a:rPr lang="en-US" sz="2800" dirty="0" smtClean="0">
                <a:latin typeface="Tahoma"/>
                <a:ea typeface="Times New Roman"/>
                <a:cs typeface="Times New Roman"/>
              </a:rPr>
              <a:t>This </a:t>
            </a:r>
            <a:r>
              <a:rPr lang="en-US" sz="2800" dirty="0">
                <a:latin typeface="Tahoma"/>
                <a:ea typeface="Times New Roman"/>
                <a:cs typeface="Times New Roman"/>
              </a:rPr>
              <a:t>provides structure for monitoring and tracking inmate behavior, and allows for the inmate to work his way to a lower security level (i.e., increased eligibility for programs, housing, special privileges), or, conversely, to higher security levels (i.e., restricted housing, etc.) as a result of behavioral problems. </a:t>
            </a:r>
            <a:endParaRPr lang="en-US" dirty="0"/>
          </a:p>
        </p:txBody>
      </p:sp>
      <p:sp>
        <p:nvSpPr>
          <p:cNvPr id="3" name="Title 2"/>
          <p:cNvSpPr>
            <a:spLocks noGrp="1"/>
          </p:cNvSpPr>
          <p:nvPr>
            <p:ph type="title"/>
          </p:nvPr>
        </p:nvSpPr>
        <p:spPr/>
        <p:txBody>
          <a:bodyPr/>
          <a:lstStyle/>
          <a:p>
            <a:pPr algn="ctr"/>
            <a:r>
              <a:rPr lang="en-US" sz="3300" dirty="0">
                <a:solidFill>
                  <a:srgbClr val="464646"/>
                </a:solidFill>
                <a:effectLst>
                  <a:outerShdw blurRad="38100" dist="38100" dir="2700000" algn="tl">
                    <a:srgbClr val="000000">
                      <a:alpha val="43137"/>
                    </a:srgbClr>
                  </a:outerShdw>
                </a:effectLst>
              </a:rPr>
              <a:t>Being Fair, Firm and Consistent with Inmates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367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1000"/>
              </a:spcBef>
            </a:pPr>
            <a:r>
              <a:rPr lang="en-US" sz="2800" dirty="0">
                <a:latin typeface="Tahoma"/>
                <a:ea typeface="Times New Roman"/>
                <a:cs typeface="Times New Roman"/>
              </a:rPr>
              <a:t>Inmate discipline should achieve several goals.</a:t>
            </a:r>
            <a:endParaRPr lang="en-US" sz="1800" dirty="0">
              <a:latin typeface="Tahoma"/>
              <a:ea typeface="Times New Roman"/>
              <a:cs typeface="Times New Roman"/>
            </a:endParaRPr>
          </a:p>
          <a:p>
            <a:pPr marL="742950" marR="0" lvl="1" indent="-285750">
              <a:spcBef>
                <a:spcPts val="1000"/>
              </a:spcBef>
              <a:spcAft>
                <a:spcPts val="0"/>
              </a:spcAft>
              <a:buFont typeface="Symbol"/>
              <a:buChar char=""/>
            </a:pPr>
            <a:r>
              <a:rPr lang="en-US" sz="2400" dirty="0">
                <a:latin typeface="Tahoma"/>
                <a:ea typeface="Times New Roman"/>
                <a:cs typeface="Times New Roman"/>
              </a:rPr>
              <a:t>Making inmate conduct conform to a standard of behavior that ensures a safe and orderly living environment.</a:t>
            </a:r>
            <a:endParaRPr lang="en-US" sz="1600" dirty="0">
              <a:latin typeface="Tahoma"/>
              <a:ea typeface="Times New Roman"/>
              <a:cs typeface="Times New Roman"/>
            </a:endParaRPr>
          </a:p>
          <a:p>
            <a:pPr marL="742950" marR="0" lvl="1" indent="-285750">
              <a:spcBef>
                <a:spcPts val="1000"/>
              </a:spcBef>
              <a:spcAft>
                <a:spcPts val="0"/>
              </a:spcAft>
              <a:buFont typeface="Symbol"/>
              <a:buChar char=""/>
            </a:pPr>
            <a:r>
              <a:rPr lang="en-US" sz="2400" dirty="0">
                <a:latin typeface="Tahoma"/>
                <a:ea typeface="Times New Roman"/>
                <a:cs typeface="Times New Roman"/>
              </a:rPr>
              <a:t>Instilling respect for authority.</a:t>
            </a:r>
            <a:endParaRPr lang="en-US" sz="1600" dirty="0">
              <a:latin typeface="Tahoma"/>
              <a:ea typeface="Times New Roman"/>
              <a:cs typeface="Times New Roman"/>
            </a:endParaRPr>
          </a:p>
          <a:p>
            <a:pPr marL="742950" marR="0" lvl="1" indent="-285750">
              <a:spcBef>
                <a:spcPts val="1000"/>
              </a:spcBef>
              <a:spcAft>
                <a:spcPts val="0"/>
              </a:spcAft>
              <a:buFont typeface="Symbol"/>
              <a:buChar char=""/>
            </a:pPr>
            <a:r>
              <a:rPr lang="en-US" sz="2400" dirty="0">
                <a:latin typeface="Tahoma"/>
                <a:ea typeface="Times New Roman"/>
                <a:cs typeface="Times New Roman"/>
              </a:rPr>
              <a:t>Teaching values and respectful behavior (in a group of people who, by definition, have not displayed good values and behavior) that inmates may continue to use once they reenter the community.</a:t>
            </a:r>
            <a:endParaRPr lang="en-US" sz="1600" dirty="0">
              <a:latin typeface="Tahoma"/>
              <a:ea typeface="Times New Roman"/>
              <a:cs typeface="Times New Roman"/>
            </a:endParaRPr>
          </a:p>
          <a:p>
            <a:endParaRPr lang="en-US" dirty="0"/>
          </a:p>
        </p:txBody>
      </p:sp>
      <p:sp>
        <p:nvSpPr>
          <p:cNvPr id="3" name="Title 2"/>
          <p:cNvSpPr>
            <a:spLocks noGrp="1"/>
          </p:cNvSpPr>
          <p:nvPr>
            <p:ph type="title"/>
          </p:nvPr>
        </p:nvSpPr>
        <p:spPr/>
        <p:txBody>
          <a:bodyPr>
            <a:normAutofit fontScale="90000"/>
          </a:bodyPr>
          <a:lstStyle/>
          <a:p>
            <a:pPr algn="ctr"/>
            <a:r>
              <a:rPr lang="en-US" dirty="0"/>
              <a:t>Necessity of Corrective Discipline </a:t>
            </a:r>
          </a:p>
        </p:txBody>
      </p:sp>
    </p:spTree>
    <p:extLst>
      <p:ext uri="{BB962C8B-B14F-4D97-AF65-F5344CB8AC3E}">
        <p14:creationId xmlns:p14="http://schemas.microsoft.com/office/powerpoint/2010/main" val="3520263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1000"/>
              </a:spcBef>
            </a:pPr>
            <a:r>
              <a:rPr lang="en-US" sz="2800" dirty="0">
                <a:latin typeface="Tahoma"/>
                <a:ea typeface="Times New Roman"/>
                <a:cs typeface="Times New Roman"/>
              </a:rPr>
              <a:t>Keeping in mind the goals of disciplinary actions, there are three aspects of discipline essential to an effective inmate disciplinary program.</a:t>
            </a:r>
            <a:endParaRPr lang="en-US" sz="1800" dirty="0">
              <a:latin typeface="Tahoma"/>
              <a:ea typeface="Times New Roman"/>
              <a:cs typeface="Times New Roman"/>
            </a:endParaRPr>
          </a:p>
          <a:p>
            <a:pPr marL="457200" marR="0" lvl="1" indent="0">
              <a:spcBef>
                <a:spcPts val="1000"/>
              </a:spcBef>
              <a:spcAft>
                <a:spcPts val="0"/>
              </a:spcAft>
              <a:buNone/>
            </a:pPr>
            <a:r>
              <a:rPr lang="en-US" sz="2400" dirty="0" smtClean="0">
                <a:latin typeface="Tahoma"/>
                <a:ea typeface="Times New Roman"/>
                <a:cs typeface="Times New Roman"/>
              </a:rPr>
              <a:t>1. There </a:t>
            </a:r>
            <a:r>
              <a:rPr lang="en-US" sz="2400" dirty="0">
                <a:latin typeface="Tahoma"/>
                <a:ea typeface="Times New Roman"/>
                <a:cs typeface="Times New Roman"/>
              </a:rPr>
              <a:t>should be a written set of rules defining expected inmate behavior and procedures for handling misconduct.  Most institutions have a misconduct code—a list of offenses that are subject to punishment in the correctional setting.  An adjunct of that list of offenses should concern the types of sanctions that may be imposed if the rules are broken.</a:t>
            </a:r>
            <a:endParaRPr lang="en-US" sz="1600" dirty="0">
              <a:latin typeface="Tahoma"/>
              <a:ea typeface="Times New Roman"/>
              <a:cs typeface="Times New Roman"/>
            </a:endParaRPr>
          </a:p>
          <a:p>
            <a:endParaRPr lang="en-US" dirty="0"/>
          </a:p>
        </p:txBody>
      </p:sp>
      <p:sp>
        <p:nvSpPr>
          <p:cNvPr id="3" name="Title 2"/>
          <p:cNvSpPr>
            <a:spLocks noGrp="1"/>
          </p:cNvSpPr>
          <p:nvPr>
            <p:ph type="title"/>
          </p:nvPr>
        </p:nvSpPr>
        <p:spPr/>
        <p:txBody>
          <a:bodyPr>
            <a:normAutofit fontScale="90000"/>
          </a:bodyPr>
          <a:lstStyle/>
          <a:p>
            <a:pPr algn="ctr"/>
            <a:r>
              <a:rPr lang="en-US" sz="3700" dirty="0">
                <a:solidFill>
                  <a:srgbClr val="464646"/>
                </a:solidFill>
              </a:rPr>
              <a:t>Necessity of Corrective Discipline </a:t>
            </a:r>
            <a:r>
              <a:rPr lang="en-US" sz="3700" dirty="0" smtClean="0">
                <a:solidFill>
                  <a:srgbClr val="464646"/>
                </a:solidFill>
              </a:rPr>
              <a:t>(cont.)</a:t>
            </a:r>
            <a:endParaRPr lang="en-US" dirty="0"/>
          </a:p>
        </p:txBody>
      </p:sp>
    </p:spTree>
    <p:extLst>
      <p:ext uri="{BB962C8B-B14F-4D97-AF65-F5344CB8AC3E}">
        <p14:creationId xmlns:p14="http://schemas.microsoft.com/office/powerpoint/2010/main" val="282869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marR="0" lvl="1" indent="0">
              <a:spcBef>
                <a:spcPts val="1000"/>
              </a:spcBef>
              <a:spcAft>
                <a:spcPts val="0"/>
              </a:spcAft>
              <a:buNone/>
            </a:pPr>
            <a:r>
              <a:rPr lang="en-US" dirty="0" smtClean="0"/>
              <a:t>2. </a:t>
            </a:r>
            <a:r>
              <a:rPr lang="en-US" sz="2400" dirty="0">
                <a:latin typeface="Tahoma"/>
                <a:ea typeface="Times New Roman"/>
                <a:cs typeface="Times New Roman"/>
              </a:rPr>
              <a:t>The rules for discipline must be communicated carefully and thoroughly.  All staff members must be taught how the inmate disciplinary program works, in general and specific terms, because every employee may be involved (as a witness, or reporting official, or in some other capacity) in the disciplinary system.  Inmates must also be given the details of the system.  They must know the kind of responsible behavior that is expected of them, add they should learn the penalties for misbehavior.  All staff and inmates should be given a written statement of the policy.</a:t>
            </a:r>
            <a:endParaRPr lang="en-US" sz="1600" dirty="0">
              <a:latin typeface="Tahoma"/>
              <a:ea typeface="Times New Roman"/>
              <a:cs typeface="Times New Roman"/>
            </a:endParaRPr>
          </a:p>
          <a:p>
            <a:pPr marL="109728" indent="0">
              <a:buNone/>
            </a:pPr>
            <a:endParaRPr lang="en-US" dirty="0"/>
          </a:p>
        </p:txBody>
      </p:sp>
      <p:sp>
        <p:nvSpPr>
          <p:cNvPr id="3" name="Title 2"/>
          <p:cNvSpPr>
            <a:spLocks noGrp="1"/>
          </p:cNvSpPr>
          <p:nvPr>
            <p:ph type="title"/>
          </p:nvPr>
        </p:nvSpPr>
        <p:spPr/>
        <p:txBody>
          <a:bodyPr/>
          <a:lstStyle/>
          <a:p>
            <a:pPr algn="ctr"/>
            <a:r>
              <a:rPr lang="en-US" sz="3300" dirty="0">
                <a:solidFill>
                  <a:srgbClr val="464646"/>
                </a:solidFill>
              </a:rPr>
              <a:t>Necessity of Corrective Discipline (cont.)</a:t>
            </a:r>
            <a:endParaRPr lang="en-US" dirty="0"/>
          </a:p>
        </p:txBody>
      </p:sp>
    </p:spTree>
    <p:extLst>
      <p:ext uri="{BB962C8B-B14F-4D97-AF65-F5344CB8AC3E}">
        <p14:creationId xmlns:p14="http://schemas.microsoft.com/office/powerpoint/2010/main" val="3389038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marR="0" lvl="1" indent="0">
              <a:spcBef>
                <a:spcPts val="1000"/>
              </a:spcBef>
              <a:spcAft>
                <a:spcPts val="0"/>
              </a:spcAft>
              <a:buNone/>
            </a:pPr>
            <a:r>
              <a:rPr lang="en-US" sz="2400" dirty="0" smtClean="0">
                <a:latin typeface="Tahoma"/>
                <a:ea typeface="Times New Roman"/>
                <a:cs typeface="Times New Roman"/>
              </a:rPr>
              <a:t>3. </a:t>
            </a:r>
            <a:r>
              <a:rPr lang="en-US" sz="3200" dirty="0" smtClean="0">
                <a:latin typeface="Tahoma"/>
                <a:ea typeface="Times New Roman"/>
                <a:cs typeface="Times New Roman"/>
              </a:rPr>
              <a:t>The </a:t>
            </a:r>
            <a:r>
              <a:rPr lang="en-US" sz="3200" dirty="0">
                <a:latin typeface="Tahoma"/>
                <a:ea typeface="Times New Roman"/>
                <a:cs typeface="Times New Roman"/>
              </a:rPr>
              <a:t>disciplinary policy must specify clearly how inmates will be notified of suspected misconduct, how sanctions will be imposed, and what their rights to be heard are (along with their rights to appeal, if any).</a:t>
            </a:r>
          </a:p>
          <a:p>
            <a:endParaRPr lang="en-US" dirty="0"/>
          </a:p>
        </p:txBody>
      </p:sp>
      <p:sp>
        <p:nvSpPr>
          <p:cNvPr id="3" name="Title 2"/>
          <p:cNvSpPr>
            <a:spLocks noGrp="1"/>
          </p:cNvSpPr>
          <p:nvPr>
            <p:ph type="title"/>
          </p:nvPr>
        </p:nvSpPr>
        <p:spPr/>
        <p:txBody>
          <a:bodyPr/>
          <a:lstStyle/>
          <a:p>
            <a:pPr algn="ctr"/>
            <a:r>
              <a:rPr lang="en-US" sz="3300" dirty="0">
                <a:solidFill>
                  <a:srgbClr val="464646"/>
                </a:solidFill>
              </a:rPr>
              <a:t>Necessity of Corrective Discipline (cont.)</a:t>
            </a:r>
            <a:endParaRPr lang="en-US" dirty="0"/>
          </a:p>
        </p:txBody>
      </p:sp>
    </p:spTree>
    <p:extLst>
      <p:ext uri="{BB962C8B-B14F-4D97-AF65-F5344CB8AC3E}">
        <p14:creationId xmlns:p14="http://schemas.microsoft.com/office/powerpoint/2010/main" val="2321414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1000"/>
              </a:spcBef>
            </a:pPr>
            <a:r>
              <a:rPr lang="en-US" sz="2800" dirty="0">
                <a:latin typeface="Tahoma"/>
                <a:ea typeface="Times New Roman"/>
                <a:cs typeface="Times New Roman"/>
              </a:rPr>
              <a:t>The following are traits correctional officers should not have.</a:t>
            </a:r>
            <a:endParaRPr lang="en-US" sz="1800" dirty="0">
              <a:latin typeface="Tahoma"/>
              <a:ea typeface="Times New Roman"/>
              <a:cs typeface="Times New Roman"/>
            </a:endParaRPr>
          </a:p>
          <a:p>
            <a:pPr marL="342900" lvl="0" indent="-342900">
              <a:spcBef>
                <a:spcPts val="1000"/>
              </a:spcBef>
              <a:buFont typeface="Symbol"/>
              <a:buChar char=""/>
            </a:pPr>
            <a:r>
              <a:rPr lang="en-US" sz="2800" dirty="0">
                <a:latin typeface="Tahoma"/>
                <a:ea typeface="Times New Roman"/>
                <a:cs typeface="Times New Roman"/>
              </a:rPr>
              <a:t>Prejudices: You cannot allow personal prejudice to interfere with job performance. These prejudices include ethnic, religious, racial, sex, and crime committed</a:t>
            </a:r>
            <a:endParaRPr lang="en-US" sz="1800" dirty="0">
              <a:latin typeface="Tahoma"/>
              <a:ea typeface="Times New Roman"/>
              <a:cs typeface="Times New Roman"/>
            </a:endParaRPr>
          </a:p>
          <a:p>
            <a:endParaRPr lang="en-US" dirty="0"/>
          </a:p>
        </p:txBody>
      </p:sp>
      <p:sp>
        <p:nvSpPr>
          <p:cNvPr id="3" name="Title 2"/>
          <p:cNvSpPr>
            <a:spLocks noGrp="1"/>
          </p:cNvSpPr>
          <p:nvPr>
            <p:ph type="title"/>
          </p:nvPr>
        </p:nvSpPr>
        <p:spPr/>
        <p:txBody>
          <a:bodyPr>
            <a:normAutofit fontScale="90000"/>
          </a:bodyPr>
          <a:lstStyle/>
          <a:p>
            <a:pPr algn="ctr"/>
            <a:r>
              <a:rPr lang="en-US" sz="4400" dirty="0">
                <a:effectLst>
                  <a:outerShdw blurRad="38100" dist="38100" dir="2700000" algn="tl">
                    <a:srgbClr val="000000">
                      <a:alpha val="43137"/>
                    </a:srgbClr>
                  </a:outerShdw>
                </a:effectLst>
                <a:latin typeface="Tahoma"/>
                <a:ea typeface="Times New Roman"/>
                <a:cs typeface="Times New Roman"/>
              </a:rPr>
              <a:t>Undesirable Traits of Inmate Supervision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305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spcBef>
                <a:spcPts val="1000"/>
              </a:spcBef>
              <a:buFont typeface="Symbol"/>
              <a:buChar char=""/>
            </a:pPr>
            <a:r>
              <a:rPr lang="en-US" sz="2800" dirty="0">
                <a:latin typeface="Tahoma"/>
                <a:ea typeface="Times New Roman"/>
                <a:cs typeface="Times New Roman"/>
              </a:rPr>
              <a:t>Fear of Inmates: At times new officers can be intimidated by the correctional setting. Inmates will always pick up on this and try to continue that intimidation. Once inmates establish your fear of them it will become very difficult to effectively control a group of inmates</a:t>
            </a:r>
          </a:p>
          <a:p>
            <a:endParaRPr lang="en-US" dirty="0"/>
          </a:p>
        </p:txBody>
      </p:sp>
      <p:sp>
        <p:nvSpPr>
          <p:cNvPr id="3" name="Title 2"/>
          <p:cNvSpPr>
            <a:spLocks noGrp="1"/>
          </p:cNvSpPr>
          <p:nvPr>
            <p:ph type="title"/>
          </p:nvPr>
        </p:nvSpPr>
        <p:spPr/>
        <p:txBody>
          <a:bodyPr>
            <a:normAutofit fontScale="90000"/>
          </a:bodyPr>
          <a:lstStyle/>
          <a:p>
            <a:pPr algn="ctr"/>
            <a:r>
              <a:rPr lang="en-US" sz="4000" dirty="0">
                <a:solidFill>
                  <a:srgbClr val="464646"/>
                </a:solidFill>
                <a:effectLst>
                  <a:outerShdw blurRad="38100" dist="38100" dir="2700000" algn="tl">
                    <a:srgbClr val="000000">
                      <a:alpha val="43137"/>
                    </a:srgbClr>
                  </a:outerShdw>
                </a:effectLst>
                <a:latin typeface="Tahoma"/>
                <a:ea typeface="Times New Roman"/>
                <a:cs typeface="Times New Roman"/>
              </a:rPr>
              <a:t>Undesirable Traits of Inmate Supervision </a:t>
            </a:r>
            <a:r>
              <a:rPr lang="en-US" sz="4000" dirty="0" smtClean="0">
                <a:solidFill>
                  <a:srgbClr val="464646"/>
                </a:solidFill>
                <a:effectLst>
                  <a:outerShdw blurRad="38100" dist="38100" dir="2700000" algn="tl">
                    <a:srgbClr val="000000">
                      <a:alpha val="43137"/>
                    </a:srgbClr>
                  </a:outerShdw>
                </a:effectLst>
                <a:latin typeface="Tahoma"/>
                <a:ea typeface="Times New Roman"/>
                <a:cs typeface="Times New Roman"/>
              </a:rPr>
              <a:t>(cont.)</a:t>
            </a:r>
            <a:endParaRPr lang="en-US" dirty="0"/>
          </a:p>
        </p:txBody>
      </p:sp>
    </p:spTree>
    <p:extLst>
      <p:ext uri="{BB962C8B-B14F-4D97-AF65-F5344CB8AC3E}">
        <p14:creationId xmlns:p14="http://schemas.microsoft.com/office/powerpoint/2010/main" val="125382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spcBef>
                <a:spcPts val="1000"/>
              </a:spcBef>
              <a:buFont typeface="Symbol"/>
              <a:buChar char=""/>
            </a:pPr>
            <a:r>
              <a:rPr lang="en-US" sz="2800" dirty="0">
                <a:latin typeface="Tahoma"/>
                <a:ea typeface="Times New Roman"/>
                <a:cs typeface="Times New Roman"/>
              </a:rPr>
              <a:t>Fraternization with Inmates: Inmates will often attempt to get close to in order to set you up or gain favors from you. If this is allowed to happen it may ultimately lead you to termination of employment. </a:t>
            </a:r>
            <a:endParaRPr lang="en-US" sz="1800" dirty="0">
              <a:latin typeface="Tahoma"/>
              <a:ea typeface="Times New Roman"/>
              <a:cs typeface="Times New Roman"/>
            </a:endParaRPr>
          </a:p>
          <a:p>
            <a:endParaRPr lang="en-US" dirty="0"/>
          </a:p>
        </p:txBody>
      </p:sp>
      <p:sp>
        <p:nvSpPr>
          <p:cNvPr id="3" name="Title 2"/>
          <p:cNvSpPr>
            <a:spLocks noGrp="1"/>
          </p:cNvSpPr>
          <p:nvPr>
            <p:ph type="title"/>
          </p:nvPr>
        </p:nvSpPr>
        <p:spPr/>
        <p:txBody>
          <a:bodyPr>
            <a:noAutofit/>
          </a:bodyPr>
          <a:lstStyle/>
          <a:p>
            <a:pPr algn="ctr"/>
            <a:r>
              <a:rPr lang="en-US" sz="3600" dirty="0">
                <a:solidFill>
                  <a:srgbClr val="464646"/>
                </a:solidFill>
                <a:effectLst>
                  <a:outerShdw blurRad="38100" dist="38100" dir="2700000" algn="tl">
                    <a:srgbClr val="000000">
                      <a:alpha val="43137"/>
                    </a:srgbClr>
                  </a:outerShdw>
                </a:effectLst>
                <a:latin typeface="Tahoma"/>
                <a:ea typeface="Times New Roman"/>
                <a:cs typeface="Times New Roman"/>
              </a:rPr>
              <a:t>Undesirable Traits of Inmate Supervision (cont.)</a:t>
            </a:r>
            <a:endParaRPr lang="en-US" sz="3600" dirty="0"/>
          </a:p>
        </p:txBody>
      </p:sp>
    </p:spTree>
    <p:extLst>
      <p:ext uri="{BB962C8B-B14F-4D97-AF65-F5344CB8AC3E}">
        <p14:creationId xmlns:p14="http://schemas.microsoft.com/office/powerpoint/2010/main" val="422860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spcBef>
                <a:spcPts val="1000"/>
              </a:spcBef>
              <a:buFont typeface="Symbol"/>
              <a:buChar char=""/>
            </a:pPr>
            <a:r>
              <a:rPr lang="en-US" sz="2800" dirty="0">
                <a:latin typeface="Tahoma"/>
                <a:ea typeface="Times New Roman"/>
                <a:cs typeface="Times New Roman"/>
              </a:rPr>
              <a:t>Failure to take Disciplinary Action: </a:t>
            </a:r>
            <a:r>
              <a:rPr lang="en-US" sz="2800" dirty="0" smtClean="0">
                <a:latin typeface="Tahoma"/>
                <a:ea typeface="Times New Roman"/>
                <a:cs typeface="Times New Roman"/>
              </a:rPr>
              <a:t>Officers </a:t>
            </a:r>
            <a:r>
              <a:rPr lang="en-US" sz="2800" dirty="0">
                <a:latin typeface="Tahoma"/>
                <a:ea typeface="Times New Roman"/>
                <a:cs typeface="Times New Roman"/>
              </a:rPr>
              <a:t>must be willing to hold individual inmates accountable for meeting behavioral expectations. You must continually be aware of inappropriate behavior, and choose the most effective method in addressing the behavior. Failure to take corrective action or show fear will cause a loss of credibility and respect in a unit.</a:t>
            </a:r>
            <a:endParaRPr lang="en-US" sz="1800" dirty="0">
              <a:latin typeface="Tahoma"/>
              <a:ea typeface="Times New Roman"/>
              <a:cs typeface="Times New Roman"/>
            </a:endParaRPr>
          </a:p>
          <a:p>
            <a:endParaRPr lang="en-US" dirty="0"/>
          </a:p>
        </p:txBody>
      </p:sp>
      <p:sp>
        <p:nvSpPr>
          <p:cNvPr id="3" name="Title 2"/>
          <p:cNvSpPr>
            <a:spLocks noGrp="1"/>
          </p:cNvSpPr>
          <p:nvPr>
            <p:ph type="title"/>
          </p:nvPr>
        </p:nvSpPr>
        <p:spPr/>
        <p:txBody>
          <a:bodyPr>
            <a:noAutofit/>
          </a:bodyPr>
          <a:lstStyle/>
          <a:p>
            <a:pPr algn="ctr"/>
            <a:r>
              <a:rPr lang="en-US" sz="3600" dirty="0">
                <a:solidFill>
                  <a:srgbClr val="464646"/>
                </a:solidFill>
                <a:effectLst>
                  <a:outerShdw blurRad="38100" dist="38100" dir="2700000" algn="tl">
                    <a:srgbClr val="000000">
                      <a:alpha val="43137"/>
                    </a:srgbClr>
                  </a:outerShdw>
                </a:effectLst>
                <a:latin typeface="Tahoma"/>
                <a:ea typeface="Times New Roman"/>
                <a:cs typeface="Times New Roman"/>
              </a:rPr>
              <a:t>Undesirable Traits of Inmate Supervision (cont.)</a:t>
            </a:r>
            <a:endParaRPr lang="en-US" sz="3600" dirty="0"/>
          </a:p>
        </p:txBody>
      </p:sp>
    </p:spTree>
    <p:extLst>
      <p:ext uri="{BB962C8B-B14F-4D97-AF65-F5344CB8AC3E}">
        <p14:creationId xmlns:p14="http://schemas.microsoft.com/office/powerpoint/2010/main" val="3157608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119000"/>
              </a:lnSpc>
              <a:spcBef>
                <a:spcPts val="0"/>
              </a:spcBef>
              <a:spcAft>
                <a:spcPts val="600"/>
              </a:spcAft>
            </a:pPr>
            <a:r>
              <a:rPr lang="en-US" sz="3600" kern="1400" dirty="0">
                <a:solidFill>
                  <a:srgbClr val="000000"/>
                </a:solidFill>
                <a:latin typeface="Times New Roman"/>
              </a:rPr>
              <a:t>To provide the knowledge, skills, and abilities to supervise inmates. </a:t>
            </a:r>
            <a:endParaRPr lang="en-US" sz="3600" kern="1400" dirty="0">
              <a:solidFill>
                <a:srgbClr val="000000"/>
              </a:solidFill>
              <a:latin typeface="Calibri"/>
            </a:endParaRPr>
          </a:p>
          <a:p>
            <a:endParaRPr lang="en-US" dirty="0"/>
          </a:p>
        </p:txBody>
      </p:sp>
      <p:sp>
        <p:nvSpPr>
          <p:cNvPr id="3" name="Title 2"/>
          <p:cNvSpPr>
            <a:spLocks noGrp="1"/>
          </p:cNvSpPr>
          <p:nvPr>
            <p:ph type="title"/>
          </p:nvPr>
        </p:nvSpPr>
        <p:spPr/>
        <p:txBody>
          <a:bodyPr/>
          <a:lstStyle/>
          <a:p>
            <a:pPr algn="ctr"/>
            <a:r>
              <a:rPr lang="en-US" dirty="0" smtClean="0"/>
              <a:t>Instructional Goal:</a:t>
            </a:r>
            <a:endParaRPr lang="en-US" dirty="0"/>
          </a:p>
        </p:txBody>
      </p:sp>
    </p:spTree>
    <p:extLst>
      <p:ext uri="{BB962C8B-B14F-4D97-AF65-F5344CB8AC3E}">
        <p14:creationId xmlns:p14="http://schemas.microsoft.com/office/powerpoint/2010/main" val="301887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119000"/>
              </a:lnSpc>
              <a:spcBef>
                <a:spcPts val="0"/>
              </a:spcBef>
              <a:spcAft>
                <a:spcPts val="600"/>
              </a:spcAft>
            </a:pPr>
            <a:r>
              <a:rPr lang="en-US" sz="2800" b="1" kern="1400" dirty="0">
                <a:solidFill>
                  <a:srgbClr val="000000"/>
                </a:solidFill>
                <a:latin typeface="Times New Roman"/>
              </a:rPr>
              <a:t>Upon Completion the student will be able to </a:t>
            </a:r>
            <a:r>
              <a:rPr lang="en-US" sz="3200" b="1" kern="1400" dirty="0">
                <a:solidFill>
                  <a:srgbClr val="000000"/>
                </a:solidFill>
                <a:latin typeface="Times New Roman"/>
              </a:rPr>
              <a:t>….</a:t>
            </a:r>
            <a:endParaRPr lang="en-US" sz="3200" kern="1400" dirty="0">
              <a:solidFill>
                <a:srgbClr val="000000"/>
              </a:solidFill>
              <a:latin typeface="Calibri"/>
            </a:endParaRPr>
          </a:p>
          <a:p>
            <a:pPr marL="228600" indent="-228600">
              <a:lnSpc>
                <a:spcPct val="119000"/>
              </a:lnSpc>
              <a:spcBef>
                <a:spcPts val="0"/>
              </a:spcBef>
              <a:spcAft>
                <a:spcPts val="600"/>
              </a:spcAft>
            </a:pPr>
            <a:r>
              <a:rPr lang="en-US" sz="2800" kern="1400" dirty="0">
                <a:solidFill>
                  <a:srgbClr val="000000"/>
                </a:solidFill>
                <a:latin typeface="Times New Roman"/>
              </a:rPr>
              <a:t>A.</a:t>
            </a:r>
            <a:r>
              <a:rPr lang="en-US" sz="3200" kern="1400" dirty="0">
                <a:solidFill>
                  <a:srgbClr val="000000"/>
                </a:solidFill>
                <a:latin typeface="Calibri"/>
              </a:rPr>
              <a:t> </a:t>
            </a:r>
            <a:r>
              <a:rPr lang="en-US" sz="3200" kern="1400" dirty="0" smtClean="0">
                <a:solidFill>
                  <a:srgbClr val="000000"/>
                </a:solidFill>
                <a:latin typeface="Times New Roman"/>
              </a:rPr>
              <a:t>Identify </a:t>
            </a:r>
            <a:r>
              <a:rPr lang="en-US" sz="3200" kern="1400" dirty="0">
                <a:solidFill>
                  <a:srgbClr val="000000"/>
                </a:solidFill>
                <a:latin typeface="Times New Roman"/>
              </a:rPr>
              <a:t>the importance of an Inmate Behavior Management Plan</a:t>
            </a:r>
            <a:endParaRPr lang="en-US" sz="3200" kern="1400" dirty="0">
              <a:solidFill>
                <a:srgbClr val="000000"/>
              </a:solidFill>
              <a:latin typeface="Calibri"/>
            </a:endParaRPr>
          </a:p>
          <a:p>
            <a:pPr marL="228600" indent="-228600">
              <a:lnSpc>
                <a:spcPct val="119000"/>
              </a:lnSpc>
              <a:spcBef>
                <a:spcPts val="0"/>
              </a:spcBef>
              <a:spcAft>
                <a:spcPts val="600"/>
              </a:spcAft>
            </a:pPr>
            <a:r>
              <a:rPr lang="en-US" sz="3200" kern="1400" dirty="0">
                <a:solidFill>
                  <a:srgbClr val="000000"/>
                </a:solidFill>
                <a:latin typeface="Times New Roman"/>
              </a:rPr>
              <a:t>B.</a:t>
            </a:r>
            <a:r>
              <a:rPr lang="en-US" sz="3200" kern="1400" dirty="0">
                <a:solidFill>
                  <a:srgbClr val="000000"/>
                </a:solidFill>
                <a:latin typeface="Calibri"/>
              </a:rPr>
              <a:t> </a:t>
            </a:r>
            <a:r>
              <a:rPr lang="en-US" sz="3200" kern="1400" dirty="0" smtClean="0">
                <a:solidFill>
                  <a:srgbClr val="000000"/>
                </a:solidFill>
                <a:latin typeface="Times New Roman"/>
              </a:rPr>
              <a:t>Explain </a:t>
            </a:r>
            <a:r>
              <a:rPr lang="en-US" sz="3200" kern="1400" dirty="0">
                <a:solidFill>
                  <a:srgbClr val="000000"/>
                </a:solidFill>
                <a:latin typeface="Times New Roman"/>
              </a:rPr>
              <a:t>the importance of being fair, firm, and consistent with inmates</a:t>
            </a:r>
            <a:endParaRPr lang="en-US" sz="3200" kern="1400" dirty="0">
              <a:solidFill>
                <a:srgbClr val="000000"/>
              </a:solidFill>
              <a:latin typeface="Calibri"/>
            </a:endParaRPr>
          </a:p>
          <a:p>
            <a:pPr marL="0" indent="0">
              <a:lnSpc>
                <a:spcPct val="119000"/>
              </a:lnSpc>
              <a:spcBef>
                <a:spcPts val="0"/>
              </a:spcBef>
              <a:spcAft>
                <a:spcPts val="600"/>
              </a:spcAft>
            </a:pPr>
            <a:r>
              <a:rPr lang="en-US" sz="1800" kern="1400" dirty="0">
                <a:solidFill>
                  <a:srgbClr val="000000"/>
                </a:solidFill>
                <a:latin typeface="Calibri"/>
              </a:rPr>
              <a:t> </a:t>
            </a:r>
          </a:p>
          <a:p>
            <a:endParaRPr lang="en-US" dirty="0"/>
          </a:p>
        </p:txBody>
      </p:sp>
      <p:sp>
        <p:nvSpPr>
          <p:cNvPr id="3" name="Title 2"/>
          <p:cNvSpPr>
            <a:spLocks noGrp="1"/>
          </p:cNvSpPr>
          <p:nvPr>
            <p:ph type="title"/>
          </p:nvPr>
        </p:nvSpPr>
        <p:spPr/>
        <p:txBody>
          <a:bodyPr/>
          <a:lstStyle/>
          <a:p>
            <a:pPr algn="ctr"/>
            <a:r>
              <a:rPr lang="en-US" dirty="0" smtClean="0"/>
              <a:t>Performance Objectives:</a:t>
            </a:r>
            <a:endParaRPr lang="en-US" dirty="0"/>
          </a:p>
        </p:txBody>
      </p:sp>
    </p:spTree>
    <p:extLst>
      <p:ext uri="{BB962C8B-B14F-4D97-AF65-F5344CB8AC3E}">
        <p14:creationId xmlns:p14="http://schemas.microsoft.com/office/powerpoint/2010/main" val="197525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228600">
              <a:lnSpc>
                <a:spcPct val="119000"/>
              </a:lnSpc>
              <a:spcBef>
                <a:spcPts val="0"/>
              </a:spcBef>
              <a:spcAft>
                <a:spcPts val="600"/>
              </a:spcAft>
            </a:pPr>
            <a:r>
              <a:rPr lang="en-US" sz="2800" kern="1400" dirty="0">
                <a:solidFill>
                  <a:srgbClr val="000000"/>
                </a:solidFill>
                <a:latin typeface="Times New Roman"/>
              </a:rPr>
              <a:t>A.</a:t>
            </a:r>
            <a:r>
              <a:rPr lang="en-US" sz="3200" kern="1400" dirty="0">
                <a:solidFill>
                  <a:srgbClr val="000000"/>
                </a:solidFill>
                <a:latin typeface="Calibri"/>
              </a:rPr>
              <a:t> </a:t>
            </a:r>
            <a:r>
              <a:rPr lang="en-US" sz="3200" kern="1400" dirty="0" smtClean="0">
                <a:solidFill>
                  <a:srgbClr val="000000"/>
                </a:solidFill>
                <a:latin typeface="Times New Roman"/>
              </a:rPr>
              <a:t>State </a:t>
            </a:r>
            <a:r>
              <a:rPr lang="en-US" sz="3200" kern="1400" dirty="0">
                <a:solidFill>
                  <a:srgbClr val="000000"/>
                </a:solidFill>
                <a:latin typeface="Times New Roman"/>
              </a:rPr>
              <a:t>the necessity of corrective discipline inside a correctional setting</a:t>
            </a:r>
            <a:endParaRPr lang="en-US" sz="3200" kern="1400" dirty="0">
              <a:solidFill>
                <a:srgbClr val="000000"/>
              </a:solidFill>
              <a:latin typeface="Calibri"/>
            </a:endParaRPr>
          </a:p>
          <a:p>
            <a:pPr marL="228600" indent="-228600">
              <a:lnSpc>
                <a:spcPct val="119000"/>
              </a:lnSpc>
              <a:spcBef>
                <a:spcPts val="0"/>
              </a:spcBef>
              <a:spcAft>
                <a:spcPts val="600"/>
              </a:spcAft>
            </a:pPr>
            <a:r>
              <a:rPr lang="en-US" sz="3200" kern="1400" dirty="0">
                <a:solidFill>
                  <a:srgbClr val="000000"/>
                </a:solidFill>
                <a:latin typeface="Times New Roman"/>
              </a:rPr>
              <a:t>B.</a:t>
            </a:r>
            <a:r>
              <a:rPr lang="en-US" sz="3200" kern="1400" dirty="0">
                <a:solidFill>
                  <a:srgbClr val="000000"/>
                </a:solidFill>
                <a:latin typeface="Calibri"/>
              </a:rPr>
              <a:t> </a:t>
            </a:r>
            <a:r>
              <a:rPr lang="en-US" sz="3200" kern="1400" dirty="0" smtClean="0">
                <a:solidFill>
                  <a:srgbClr val="000000"/>
                </a:solidFill>
                <a:latin typeface="Times New Roman"/>
              </a:rPr>
              <a:t>List </a:t>
            </a:r>
            <a:r>
              <a:rPr lang="en-US" sz="3200" kern="1400" dirty="0">
                <a:solidFill>
                  <a:srgbClr val="000000"/>
                </a:solidFill>
                <a:latin typeface="Times New Roman"/>
              </a:rPr>
              <a:t>undesirable traits of inmate </a:t>
            </a:r>
            <a:r>
              <a:rPr lang="en-US" sz="3200" kern="1400" dirty="0" smtClean="0">
                <a:solidFill>
                  <a:srgbClr val="000000"/>
                </a:solidFill>
                <a:latin typeface="Times New Roman"/>
              </a:rPr>
              <a:t>supervision</a:t>
            </a:r>
          </a:p>
          <a:p>
            <a:pPr marL="228600" indent="-228600">
              <a:lnSpc>
                <a:spcPct val="119000"/>
              </a:lnSpc>
              <a:spcBef>
                <a:spcPts val="0"/>
              </a:spcBef>
              <a:spcAft>
                <a:spcPts val="600"/>
              </a:spcAft>
            </a:pPr>
            <a:r>
              <a:rPr lang="en-US" sz="3200" kern="1400" dirty="0" smtClean="0">
                <a:solidFill>
                  <a:srgbClr val="000000"/>
                </a:solidFill>
                <a:latin typeface="Times New Roman"/>
              </a:rPr>
              <a:t>C. Pass a written test with a minimum score of 80%</a:t>
            </a:r>
            <a:endParaRPr lang="en-US" sz="3200" kern="1400" dirty="0">
              <a:solidFill>
                <a:srgbClr val="000000"/>
              </a:solidFill>
              <a:latin typeface="Calibri"/>
            </a:endParaRPr>
          </a:p>
          <a:p>
            <a:pPr marL="0" indent="0">
              <a:lnSpc>
                <a:spcPct val="119000"/>
              </a:lnSpc>
              <a:spcBef>
                <a:spcPts val="0"/>
              </a:spcBef>
              <a:spcAft>
                <a:spcPts val="600"/>
              </a:spcAft>
            </a:pPr>
            <a:endParaRPr lang="en-US" sz="1800" kern="1400" dirty="0">
              <a:solidFill>
                <a:srgbClr val="000000"/>
              </a:solidFill>
              <a:latin typeface="Calibri"/>
            </a:endParaRPr>
          </a:p>
          <a:p>
            <a:endParaRPr lang="en-US" dirty="0"/>
          </a:p>
        </p:txBody>
      </p:sp>
      <p:sp>
        <p:nvSpPr>
          <p:cNvPr id="3" name="Title 2"/>
          <p:cNvSpPr>
            <a:spLocks noGrp="1"/>
          </p:cNvSpPr>
          <p:nvPr>
            <p:ph type="title"/>
          </p:nvPr>
        </p:nvSpPr>
        <p:spPr/>
        <p:txBody>
          <a:bodyPr/>
          <a:lstStyle/>
          <a:p>
            <a:r>
              <a:rPr lang="en-US" dirty="0">
                <a:solidFill>
                  <a:srgbClr val="464646"/>
                </a:solidFill>
              </a:rPr>
              <a:t>Performance </a:t>
            </a:r>
            <a:r>
              <a:rPr lang="en-US" dirty="0" smtClean="0">
                <a:solidFill>
                  <a:srgbClr val="464646"/>
                </a:solidFill>
              </a:rPr>
              <a:t>Objectives (cont.):</a:t>
            </a:r>
            <a:endParaRPr lang="en-US" dirty="0"/>
          </a:p>
        </p:txBody>
      </p:sp>
    </p:spTree>
    <p:extLst>
      <p:ext uri="{BB962C8B-B14F-4D97-AF65-F5344CB8AC3E}">
        <p14:creationId xmlns:p14="http://schemas.microsoft.com/office/powerpoint/2010/main" val="316440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spcBef>
                <a:spcPts val="1000"/>
              </a:spcBef>
            </a:pPr>
            <a:r>
              <a:rPr lang="en-US" sz="4000" dirty="0">
                <a:latin typeface="Tahoma"/>
                <a:ea typeface="Times New Roman"/>
                <a:cs typeface="Times New Roman"/>
              </a:rPr>
              <a:t>An Inmate Behavior Management Plan is based upon two major areas: </a:t>
            </a:r>
            <a:r>
              <a:rPr lang="en-US" sz="4000" dirty="0" err="1">
                <a:latin typeface="Tahoma"/>
                <a:ea typeface="Times New Roman"/>
                <a:cs typeface="Times New Roman"/>
              </a:rPr>
              <a:t>podular</a:t>
            </a:r>
            <a:r>
              <a:rPr lang="en-US" sz="4000" dirty="0">
                <a:latin typeface="Tahoma"/>
                <a:ea typeface="Times New Roman"/>
                <a:cs typeface="Times New Roman"/>
              </a:rPr>
              <a:t> direct supervision and inmate classification.  </a:t>
            </a:r>
            <a:endParaRPr lang="en-US" sz="4000" dirty="0"/>
          </a:p>
        </p:txBody>
      </p:sp>
      <p:sp>
        <p:nvSpPr>
          <p:cNvPr id="3" name="Title 2"/>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Importance of an Inmate Behavior Management Plan</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438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endParaRPr lang="en-US" dirty="0"/>
          </a:p>
          <a:p>
            <a:r>
              <a:rPr lang="en-US" dirty="0"/>
              <a:t>Assessing the risks and needs of each inmate at various points during his or her detention. </a:t>
            </a:r>
          </a:p>
          <a:p>
            <a:r>
              <a:rPr lang="en-US" dirty="0"/>
              <a:t>Assigning inmates to housing. </a:t>
            </a:r>
          </a:p>
          <a:p>
            <a:r>
              <a:rPr lang="en-US" dirty="0"/>
              <a:t>Meeting inmates’ basic needs. </a:t>
            </a:r>
          </a:p>
          <a:p>
            <a:r>
              <a:rPr lang="en-US" dirty="0"/>
              <a:t>Defining and conveying expectations for inmate behavior. </a:t>
            </a:r>
          </a:p>
          <a:p>
            <a:r>
              <a:rPr lang="en-US" dirty="0"/>
              <a:t>Supervising inmates. </a:t>
            </a:r>
          </a:p>
          <a:p>
            <a:r>
              <a:rPr lang="en-US" dirty="0"/>
              <a:t>Keeping inmates occupied with productive activities. </a:t>
            </a:r>
          </a:p>
          <a:p>
            <a:endParaRPr lang="en-US" dirty="0"/>
          </a:p>
        </p:txBody>
      </p:sp>
      <p:sp>
        <p:nvSpPr>
          <p:cNvPr id="2" name="Title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The inmate behavior management plan consists of six essential elements </a:t>
            </a:r>
          </a:p>
        </p:txBody>
      </p:sp>
    </p:spTree>
    <p:extLst>
      <p:ext uri="{BB962C8B-B14F-4D97-AF65-F5344CB8AC3E}">
        <p14:creationId xmlns:p14="http://schemas.microsoft.com/office/powerpoint/2010/main" val="1781496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1000"/>
              </a:spcBef>
            </a:pPr>
            <a:r>
              <a:rPr lang="en-US" sz="2800" dirty="0">
                <a:latin typeface="Tahoma"/>
                <a:ea typeface="Times New Roman"/>
                <a:cs typeface="Times New Roman"/>
              </a:rPr>
              <a:t>: It is important to recognize that correctional officer’s focus be redirected from the notion of their job being “physical containment” to behavior management. </a:t>
            </a:r>
            <a:r>
              <a:rPr lang="en-US" sz="2800" dirty="0" smtClean="0">
                <a:latin typeface="Tahoma"/>
                <a:ea typeface="Times New Roman"/>
                <a:cs typeface="Times New Roman"/>
              </a:rPr>
              <a:t> </a:t>
            </a:r>
          </a:p>
          <a:p>
            <a:pPr marL="0">
              <a:spcBef>
                <a:spcPts val="1000"/>
              </a:spcBef>
            </a:pPr>
            <a:r>
              <a:rPr lang="en-US" sz="2800" dirty="0" smtClean="0">
                <a:latin typeface="Tahoma"/>
                <a:ea typeface="Times New Roman"/>
                <a:cs typeface="Times New Roman"/>
              </a:rPr>
              <a:t>The </a:t>
            </a:r>
            <a:r>
              <a:rPr lang="en-US" sz="2800" dirty="0">
                <a:latin typeface="Tahoma"/>
                <a:ea typeface="Times New Roman"/>
                <a:cs typeface="Times New Roman"/>
              </a:rPr>
              <a:t>following chart illustrates examples of the redirected focus.</a:t>
            </a:r>
            <a:endParaRPr lang="en-US" sz="1800" dirty="0">
              <a:latin typeface="Tahoma"/>
              <a:ea typeface="Times New Roman"/>
              <a:cs typeface="Times New Roman"/>
            </a:endParaRPr>
          </a:p>
          <a:p>
            <a:endParaRPr lang="en-US" dirty="0"/>
          </a:p>
        </p:txBody>
      </p:sp>
      <p:sp>
        <p:nvSpPr>
          <p:cNvPr id="3" name="Title 2"/>
          <p:cNvSpPr>
            <a:spLocks noGrp="1"/>
          </p:cNvSpPr>
          <p:nvPr>
            <p:ph type="title"/>
          </p:nvPr>
        </p:nvSpPr>
        <p:spPr/>
        <p:txBody>
          <a:bodyPr>
            <a:normAutofit fontScale="90000"/>
          </a:bodyPr>
          <a:lstStyle/>
          <a:p>
            <a:pPr algn="ctr"/>
            <a:r>
              <a:rPr lang="en-US" sz="3700" dirty="0">
                <a:solidFill>
                  <a:srgbClr val="464646"/>
                </a:solidFill>
                <a:effectLst>
                  <a:outerShdw blurRad="38100" dist="38100" dir="2700000" algn="tl">
                    <a:srgbClr val="000000">
                      <a:alpha val="43137"/>
                    </a:srgbClr>
                  </a:outerShdw>
                </a:effectLst>
              </a:rPr>
              <a:t>Inmate Behavior </a:t>
            </a:r>
            <a:r>
              <a:rPr lang="en-US" sz="3700" dirty="0" smtClean="0">
                <a:solidFill>
                  <a:srgbClr val="464646"/>
                </a:solidFill>
                <a:effectLst>
                  <a:outerShdw blurRad="38100" dist="38100" dir="2700000" algn="tl">
                    <a:srgbClr val="000000">
                      <a:alpha val="43137"/>
                    </a:srgbClr>
                  </a:outerShdw>
                </a:effectLst>
              </a:rPr>
              <a:t>Management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629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2"/>
          </p:nvPr>
        </p:nvSpPr>
        <p:spPr/>
        <p:txBody>
          <a:bodyPr>
            <a:normAutofit fontScale="92500" lnSpcReduction="10000"/>
          </a:bodyPr>
          <a:lstStyle/>
          <a:p>
            <a:r>
              <a:rPr lang="en-US" u="sng" dirty="0"/>
              <a:t>Behavior</a:t>
            </a:r>
            <a:r>
              <a:rPr lang="en-US" dirty="0"/>
              <a:t> </a:t>
            </a:r>
            <a:r>
              <a:rPr lang="en-US" u="sng" dirty="0" smtClean="0"/>
              <a:t>Management</a:t>
            </a:r>
            <a:r>
              <a:rPr lang="en-US" dirty="0" smtClean="0"/>
              <a:t>:</a:t>
            </a:r>
          </a:p>
          <a:p>
            <a:r>
              <a:rPr lang="en-US" dirty="0"/>
              <a:t>Staff perceive inmates as capable of rational and positive </a:t>
            </a:r>
            <a:r>
              <a:rPr lang="en-US" dirty="0" smtClean="0"/>
              <a:t>behavior</a:t>
            </a:r>
          </a:p>
          <a:p>
            <a:r>
              <a:rPr lang="en-US" dirty="0"/>
              <a:t>Staff clearly state the jail’s expectations for inmate behavior and motivate inmates to meet them.</a:t>
            </a:r>
          </a:p>
        </p:txBody>
      </p:sp>
      <p:sp>
        <p:nvSpPr>
          <p:cNvPr id="12" name="Title 11"/>
          <p:cNvSpPr>
            <a:spLocks noGrp="1"/>
          </p:cNvSpPr>
          <p:nvPr>
            <p:ph type="title"/>
          </p:nvPr>
        </p:nvSpPr>
        <p:spPr/>
        <p:txBody>
          <a:bodyPr>
            <a:normAutofit fontScale="90000"/>
          </a:bodyPr>
          <a:lstStyle/>
          <a:p>
            <a:pPr algn="ctr"/>
            <a:r>
              <a:rPr lang="en-US" dirty="0" smtClean="0">
                <a:effectLst/>
              </a:rPr>
              <a:t>Physical Containment vs. Behavior Management</a:t>
            </a:r>
            <a:endParaRPr lang="en-US" dirty="0">
              <a:effectLst/>
            </a:endParaRPr>
          </a:p>
        </p:txBody>
      </p:sp>
      <p:sp>
        <p:nvSpPr>
          <p:cNvPr id="16" name="Content Placeholder 15"/>
          <p:cNvSpPr>
            <a:spLocks noGrp="1"/>
          </p:cNvSpPr>
          <p:nvPr>
            <p:ph sz="half" idx="1"/>
          </p:nvPr>
        </p:nvSpPr>
        <p:spPr/>
        <p:txBody>
          <a:bodyPr>
            <a:normAutofit fontScale="92500" lnSpcReduction="10000"/>
          </a:bodyPr>
          <a:lstStyle/>
          <a:p>
            <a:r>
              <a:rPr lang="en-US" u="sng" dirty="0"/>
              <a:t>Physical</a:t>
            </a:r>
            <a:r>
              <a:rPr lang="en-US" dirty="0"/>
              <a:t> </a:t>
            </a:r>
            <a:r>
              <a:rPr lang="en-US" u="sng" dirty="0" smtClean="0"/>
              <a:t>Containment</a:t>
            </a:r>
            <a:r>
              <a:rPr lang="en-US" dirty="0" smtClean="0"/>
              <a:t>:</a:t>
            </a:r>
          </a:p>
          <a:p>
            <a:r>
              <a:rPr lang="en-US" dirty="0"/>
              <a:t>Staff perceive inmates as inherently violent, dangerous, and </a:t>
            </a:r>
            <a:r>
              <a:rPr lang="en-US" dirty="0" smtClean="0"/>
              <a:t>destructive</a:t>
            </a:r>
          </a:p>
          <a:p>
            <a:r>
              <a:rPr lang="en-US" dirty="0"/>
              <a:t>Staff order inmates to follow directives</a:t>
            </a:r>
            <a:endParaRPr lang="en-US" dirty="0" smtClean="0"/>
          </a:p>
          <a:p>
            <a:endParaRPr lang="en-US" dirty="0"/>
          </a:p>
        </p:txBody>
      </p:sp>
    </p:spTree>
    <p:extLst>
      <p:ext uri="{BB962C8B-B14F-4D97-AF65-F5344CB8AC3E}">
        <p14:creationId xmlns:p14="http://schemas.microsoft.com/office/powerpoint/2010/main" val="87051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800" dirty="0">
                <a:latin typeface="Tahoma"/>
                <a:ea typeface="Times New Roman"/>
                <a:cs typeface="Times New Roman"/>
              </a:rPr>
              <a:t>An objective inmate classification system, regardless of the type of supervision/facility model, provides for equity, fairness, and consistency in managing the general inmate population. </a:t>
            </a:r>
            <a:endParaRPr lang="en-US" sz="2800" dirty="0" smtClean="0">
              <a:latin typeface="Tahoma"/>
              <a:ea typeface="Times New Roman"/>
              <a:cs typeface="Times New Roman"/>
            </a:endParaRPr>
          </a:p>
          <a:p>
            <a:r>
              <a:rPr lang="en-US" sz="2800" dirty="0" smtClean="0">
                <a:latin typeface="Tahoma"/>
                <a:ea typeface="Times New Roman"/>
                <a:cs typeface="Times New Roman"/>
              </a:rPr>
              <a:t>In </a:t>
            </a:r>
            <a:r>
              <a:rPr lang="en-US" sz="2800" dirty="0">
                <a:latin typeface="Tahoma"/>
                <a:ea typeface="Times New Roman"/>
                <a:cs typeface="Times New Roman"/>
              </a:rPr>
              <a:t>principle, all inmates should be classified by the same objective criteria supported by specific policies and procedures, including designated housing areas, decision guidelines, and program eligibility criteria.</a:t>
            </a:r>
            <a:endParaRPr lang="en-US" dirty="0"/>
          </a:p>
        </p:txBody>
      </p:sp>
      <p:sp>
        <p:nvSpPr>
          <p:cNvPr id="5" name="Title 4"/>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Being Fair, Firm and Consistent with Inmates</a:t>
            </a:r>
          </a:p>
        </p:txBody>
      </p:sp>
    </p:spTree>
    <p:extLst>
      <p:ext uri="{BB962C8B-B14F-4D97-AF65-F5344CB8AC3E}">
        <p14:creationId xmlns:p14="http://schemas.microsoft.com/office/powerpoint/2010/main" val="3414301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7416</TotalTime>
  <Words>1859</Words>
  <Application>Microsoft Office PowerPoint</Application>
  <PresentationFormat>On-screen Show (4:3)</PresentationFormat>
  <Paragraphs>107</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Supervision of offenders: The Key to a Safe and Secure Jail</vt:lpstr>
      <vt:lpstr>Instructional Goal:</vt:lpstr>
      <vt:lpstr>Performance Objectives:</vt:lpstr>
      <vt:lpstr>Performance Objectives (cont.):</vt:lpstr>
      <vt:lpstr>Importance of an Inmate Behavior Management Plan</vt:lpstr>
      <vt:lpstr>The inmate behavior management plan consists of six essential elements </vt:lpstr>
      <vt:lpstr>Inmate Behavior Management (cont.)</vt:lpstr>
      <vt:lpstr>Physical Containment vs. Behavior Management</vt:lpstr>
      <vt:lpstr>Being Fair, Firm and Consistent with Inmates</vt:lpstr>
      <vt:lpstr>Being Fair, Firm and Consistent with Inmates (cont.)</vt:lpstr>
      <vt:lpstr>Being Fair, Firm and Consistent with Inmates (cont.)</vt:lpstr>
      <vt:lpstr>Necessity of Corrective Discipline </vt:lpstr>
      <vt:lpstr>Necessity of Corrective Discipline (cont.)</vt:lpstr>
      <vt:lpstr>Necessity of Corrective Discipline (cont.)</vt:lpstr>
      <vt:lpstr>Necessity of Corrective Discipline (cont.)</vt:lpstr>
      <vt:lpstr>Undesirable Traits of Inmate Supervision </vt:lpstr>
      <vt:lpstr>Undesirable Traits of Inmate Supervision (cont.)</vt:lpstr>
      <vt:lpstr>Undesirable Traits of Inmate Supervision (cont.)</vt:lpstr>
      <vt:lpstr>Undesirable Traits of Inmate Supervision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Roman</dc:creator>
  <cp:lastModifiedBy>Samuel A. Wilcox</cp:lastModifiedBy>
  <cp:revision>43</cp:revision>
  <dcterms:created xsi:type="dcterms:W3CDTF">2017-11-30T21:12:17Z</dcterms:created>
  <dcterms:modified xsi:type="dcterms:W3CDTF">2018-01-03T22:56:10Z</dcterms:modified>
</cp:coreProperties>
</file>